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ppt/tags/tag13.xml" ContentType="application/vnd.openxmlformats-officedocument.presentationml.tags+xml"/>
  <Override PartName="/ppt/tags/tag1.xml" ContentType="application/vnd.openxmlformats-officedocument.presentationml.tags+xml"/>
  <Override PartName="/ppt/tags/tag4.xml" ContentType="application/vnd.openxmlformats-officedocument.presentationml.tags+xml"/>
  <Override PartName="/ppt/tags/tag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9"/>
  </p:notesMasterIdLst>
  <p:handoutMasterIdLst>
    <p:handoutMasterId r:id="rId40"/>
  </p:handoutMasterIdLst>
  <p:sldIdLst>
    <p:sldId id="668" r:id="rId2"/>
    <p:sldId id="607" r:id="rId3"/>
    <p:sldId id="602" r:id="rId4"/>
    <p:sldId id="629" r:id="rId5"/>
    <p:sldId id="631" r:id="rId6"/>
    <p:sldId id="669" r:id="rId7"/>
    <p:sldId id="650" r:id="rId8"/>
    <p:sldId id="651" r:id="rId9"/>
    <p:sldId id="657" r:id="rId10"/>
    <p:sldId id="610" r:id="rId11"/>
    <p:sldId id="611" r:id="rId12"/>
    <p:sldId id="656" r:id="rId13"/>
    <p:sldId id="555" r:id="rId14"/>
    <p:sldId id="558" r:id="rId15"/>
    <p:sldId id="559" r:id="rId16"/>
    <p:sldId id="612" r:id="rId17"/>
    <p:sldId id="659" r:id="rId18"/>
    <p:sldId id="560" r:id="rId19"/>
    <p:sldId id="652" r:id="rId20"/>
    <p:sldId id="663" r:id="rId21"/>
    <p:sldId id="646" r:id="rId22"/>
    <p:sldId id="670" r:id="rId23"/>
    <p:sldId id="648" r:id="rId24"/>
    <p:sldId id="562" r:id="rId25"/>
    <p:sldId id="671" r:id="rId26"/>
    <p:sldId id="672" r:id="rId27"/>
    <p:sldId id="564" r:id="rId28"/>
    <p:sldId id="638" r:id="rId29"/>
    <p:sldId id="655" r:id="rId30"/>
    <p:sldId id="640" r:id="rId31"/>
    <p:sldId id="570" r:id="rId32"/>
    <p:sldId id="571" r:id="rId33"/>
    <p:sldId id="664" r:id="rId34"/>
    <p:sldId id="572" r:id="rId35"/>
    <p:sldId id="573" r:id="rId36"/>
    <p:sldId id="575" r:id="rId37"/>
    <p:sldId id="576" r:id="rId38"/>
  </p:sldIdLst>
  <p:sldSz cx="12192000" cy="6858000"/>
  <p:notesSz cx="7315200" cy="9601200"/>
  <p:custDataLst>
    <p:tags r:id="rId4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n-Nathan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FF9999"/>
    <a:srgbClr val="6699FF"/>
    <a:srgbClr val="3333FF"/>
    <a:srgbClr val="FFFF00"/>
    <a:srgbClr val="FF3300"/>
    <a:srgbClr val="CC00CC"/>
    <a:srgbClr val="FFCC00"/>
    <a:srgbClr val="990099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2246" autoAdjust="0"/>
  </p:normalViewPr>
  <p:slideViewPr>
    <p:cSldViewPr>
      <p:cViewPr varScale="1">
        <p:scale>
          <a:sx n="64" d="100"/>
          <a:sy n="64" d="100"/>
        </p:scale>
        <p:origin x="73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8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3927D5E5-43E8-4E73-8830-CB26033F3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8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D581376-9A36-40B0-85E2-52E3358E90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7536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2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L5D1 –</a:t>
            </a:r>
            <a:r>
              <a:rPr lang="en-US" baseline="0" dirty="0"/>
              <a:t> python demos</a:t>
            </a:r>
          </a:p>
          <a:p>
            <a:endParaRPr lang="en-US" baseline="0" dirty="0"/>
          </a:p>
          <a:p>
            <a:r>
              <a:rPr lang="en-US" baseline="0" dirty="0"/>
              <a:t>Coloring – </a:t>
            </a:r>
            <a:r>
              <a:rPr lang="en-US" baseline="0" dirty="0" err="1"/>
              <a:t>javascript</a:t>
            </a:r>
            <a:r>
              <a:rPr lang="en-US" baseline="0" dirty="0"/>
              <a:t> demos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D581376-9A36-40B0-85E2-52E3358E90D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1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71C85-9E0A-4B20-B41F-7D89A5A6BCA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4C5F26-25EC-4877-8F06-7EA22153ED9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B9674-4401-4CDC-87FB-F0DBE8934AC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4B384B-786A-430B-85B0-526D7E6E8C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B7396-5175-4E89-B111-402B8173A3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2E6E7B-1892-4C83-B261-727A584986D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985B-93F3-4A4E-AFF0-2DC3CF6846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F47FFC-6601-4954-B54B-7A2A15352B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0E43BF-76B5-4390-9EBC-C1ACD93F84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196931-D064-4A2C-AF67-83F0757451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2BEC1A7B-C8AC-4FD3-A451-6720BBC367F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1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1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728" y="1371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 II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6" tIns="45718" rIns="91406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08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K-Consistency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4340" name="Group 39"/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4362" name="Oval 4"/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3" name="Oval 5"/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4" name="Oval 6"/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5" name="AutoShape 7"/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6" name="Oval 8"/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7" name="Oval 9"/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8" name="AutoShape 10"/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69" name="Oval 11"/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0" name="Oval 12"/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1" name="AutoShape 13"/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72" name="AutoShape 14"/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4341" name="Group 36"/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14343" name="Group 17"/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14350" name="Group 18"/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14360" name="Oval 19"/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6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1" name="Group 21"/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14358" name="Oval 22"/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9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14352" name="Group 24"/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14356" name="Oval 25"/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14353" name="Line 27"/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4" name="Line 28"/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5" name="Line 29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344" name="Rectangle 30"/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Rectangle 31"/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Rectangle 32"/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7" name="Rectangle 33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8" name="Rectangle 34"/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9" name="Rectangle 35"/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Strong K-Consistency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897165"/>
            <a:ext cx="2849180" cy="3209971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191000" y="2286000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2286000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473325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61198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0342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6" name="Rectangle 11"/>
          <p:cNvSpPr>
            <a:spLocks noChangeArrowheads="1"/>
          </p:cNvSpPr>
          <p:nvPr/>
        </p:nvSpPr>
        <p:spPr bwMode="auto">
          <a:xfrm>
            <a:off x="70342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7" name="Rectangle 13"/>
          <p:cNvSpPr>
            <a:spLocks noChangeArrowheads="1"/>
          </p:cNvSpPr>
          <p:nvPr/>
        </p:nvSpPr>
        <p:spPr bwMode="auto">
          <a:xfrm>
            <a:off x="79486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8" name="Rectangle 15"/>
          <p:cNvSpPr>
            <a:spLocks noChangeArrowheads="1"/>
          </p:cNvSpPr>
          <p:nvPr/>
        </p:nvSpPr>
        <p:spPr bwMode="auto">
          <a:xfrm>
            <a:off x="8863011" y="338772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39" name="Rectangle 16"/>
          <p:cNvSpPr>
            <a:spLocks noChangeArrowheads="1"/>
          </p:cNvSpPr>
          <p:nvPr/>
        </p:nvSpPr>
        <p:spPr bwMode="auto">
          <a:xfrm>
            <a:off x="88630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0" name="Rectangle 17"/>
          <p:cNvSpPr>
            <a:spLocks noChangeArrowheads="1"/>
          </p:cNvSpPr>
          <p:nvPr/>
        </p:nvSpPr>
        <p:spPr bwMode="auto">
          <a:xfrm>
            <a:off x="88630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1" name="Rectangle 19"/>
          <p:cNvSpPr>
            <a:spLocks noChangeArrowheads="1"/>
          </p:cNvSpPr>
          <p:nvPr/>
        </p:nvSpPr>
        <p:spPr bwMode="auto">
          <a:xfrm>
            <a:off x="9777411" y="369252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2" name="Rectangle 20"/>
          <p:cNvSpPr>
            <a:spLocks noChangeArrowheads="1"/>
          </p:cNvSpPr>
          <p:nvPr/>
        </p:nvSpPr>
        <p:spPr bwMode="auto">
          <a:xfrm>
            <a:off x="97774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3" name="Rectangle 23"/>
          <p:cNvSpPr>
            <a:spLocks noChangeArrowheads="1"/>
          </p:cNvSpPr>
          <p:nvPr/>
        </p:nvSpPr>
        <p:spPr bwMode="auto">
          <a:xfrm>
            <a:off x="10691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544" name="Rectangle 24"/>
          <p:cNvSpPr>
            <a:spLocks noChangeArrowheads="1"/>
          </p:cNvSpPr>
          <p:nvPr/>
        </p:nvSpPr>
        <p:spPr bwMode="auto">
          <a:xfrm>
            <a:off x="6119811" y="399732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1173163" y="3022599"/>
            <a:ext cx="2209800" cy="1004888"/>
            <a:chOff x="6553200" y="1981200"/>
            <a:chExt cx="2209800" cy="1004637"/>
          </a:xfrm>
        </p:grpSpPr>
        <p:sp>
          <p:nvSpPr>
            <p:cNvPr id="18451" name="Rectangle 6"/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2" name="Rectangle 24"/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3" name="Rectangle 10"/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4" name="Rectangle 11"/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5" name="Rectangle 13"/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6" name="Rectangle 15"/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7" name="Rectangle 16"/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8" name="Rectangle 17"/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59" name="Rectangle 19"/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0" name="Rectangle 20"/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61" name="Rectangle 23"/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3164" y="5410201"/>
            <a:ext cx="3172946" cy="1326098"/>
          </a:xfrm>
          <a:prstGeom prst="rect">
            <a:avLst/>
          </a:prstGeom>
          <a:noFill/>
        </p:spPr>
      </p:pic>
      <p:sp>
        <p:nvSpPr>
          <p:cNvPr id="31" name="Right Arrow 30"/>
          <p:cNvSpPr/>
          <p:nvPr/>
        </p:nvSpPr>
        <p:spPr>
          <a:xfrm>
            <a:off x="4191000" y="2778124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2534" grpId="0" animBg="1"/>
      <p:bldP spid="22535" grpId="0" animBg="1"/>
      <p:bldP spid="22536" grpId="0" animBg="1"/>
      <p:bldP spid="22537" grpId="0" animBg="1"/>
      <p:bldP spid="22538" grpId="0" animBg="1"/>
      <p:bldP spid="22539" grpId="0" animBg="1"/>
      <p:bldP spid="22540" grpId="0" animBg="1"/>
      <p:bldP spid="22541" grpId="0" animBg="1"/>
      <p:bldP spid="22542" grpId="0" animBg="1"/>
      <p:bldP spid="22543" grpId="0" animBg="1"/>
      <p:bldP spid="2254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Tree-Structured CSPs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2048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Conditioning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Oval 12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Oval 16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2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Oval 20"/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2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Today and next week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397002"/>
            <a:ext cx="108712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Efficient Solution of CSPs</a:t>
            </a:r>
          </a:p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Local Search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2557" y="3053184"/>
            <a:ext cx="4915042" cy="2565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Cutset</a:t>
            </a:r>
            <a:r>
              <a:rPr lang="en-US" dirty="0"/>
              <a:t> Quiz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5" name="Picture 4" descr="cutset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29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/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Decomposition*</a:t>
            </a:r>
          </a:p>
        </p:txBody>
      </p:sp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2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34" name="Straight Connector 33"/>
          <p:cNvCxnSpPr>
            <a:stCxn id="26" idx="3"/>
            <a:endCxn id="91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2" name="Group 139"/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7" name="Oval 6"/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7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1" name="TextBox 45"/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75" name="Straight Connector 74"/>
            <p:cNvCxnSpPr>
              <a:stCxn id="74" idx="4"/>
              <a:endCxn id="8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6"/>
              <a:endCxn id="7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65" name="TextBox 88"/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66" name="TextBox 89"/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91" name="Rounded Rectangle 90"/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140"/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92" name="Oval 91"/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/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2" name="TextBox 94"/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97" name="Straight Connector 96"/>
            <p:cNvCxnSpPr>
              <a:stCxn id="96" idx="4"/>
              <a:endCxn id="93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6" idx="6"/>
              <a:endCxn id="92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56" name="TextBox 98"/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57" name="TextBox 99"/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02" name="Straight Connector 101"/>
          <p:cNvCxnSpPr>
            <a:stCxn id="91" idx="3"/>
            <a:endCxn id="104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04" name="Rounded Rectangle 103"/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" name="Group 141"/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105" name="Oval 104"/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106" name="Oval 105"/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07" name="Straight Connector 106"/>
            <p:cNvCxnSpPr>
              <a:stCxn id="106" idx="7"/>
              <a:endCxn id="105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3" name="TextBox 107"/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9" name="Oval 108"/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110" name="Straight Connector 109"/>
            <p:cNvCxnSpPr>
              <a:stCxn id="109" idx="4"/>
              <a:endCxn id="106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9" idx="6"/>
              <a:endCxn id="105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47" name="TextBox 111"/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48" name="TextBox 112"/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116" name="Straight Connector 115"/>
          <p:cNvCxnSpPr>
            <a:endCxn id="118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142"/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119" name="Oval 118"/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121" name="Straight Connector 120"/>
            <p:cNvCxnSpPr>
              <a:stCxn id="120" idx="7"/>
              <a:endCxn id="119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4" name="TextBox 121"/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23" name="Oval 122"/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124" name="Straight Connector 123"/>
            <p:cNvCxnSpPr>
              <a:stCxn id="123" idx="4"/>
              <a:endCxn id="120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23" idx="6"/>
              <a:endCxn id="119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38" name="TextBox 125"/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21539" name="TextBox 126"/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9" grpId="0"/>
      <p:bldP spid="60" grpId="0"/>
      <p:bldP spid="61" grpId="0"/>
      <p:bldP spid="62" grpId="0"/>
      <p:bldP spid="64" grpId="0"/>
      <p:bldP spid="66" grpId="0"/>
      <p:bldP spid="67" grpId="0"/>
      <p:bldP spid="73" grpId="0"/>
      <p:bldP spid="91" grpId="0" animBg="1"/>
      <p:bldP spid="103" grpId="0"/>
      <p:bldP spid="104" grpId="0" animBg="1"/>
      <p:bldP spid="117" grpId="0"/>
      <p:bldP spid="1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4-Queens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4008437"/>
            <a:ext cx="6400800" cy="19351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States: 4 queens in 4 columns (4</a:t>
            </a:r>
            <a:r>
              <a:rPr lang="en-US" sz="2400" baseline="30000" dirty="0"/>
              <a:t>4</a:t>
            </a:r>
            <a:r>
              <a:rPr lang="en-US" sz="2400" dirty="0"/>
              <a:t> = 256 states)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Operators: move queen in column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Goal test: no attacks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Evaluation: c(n) = number of attacks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866902"/>
            <a:ext cx="7070725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6858000" y="6324600"/>
            <a:ext cx="5334000" cy="54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n-queens – iterative improvement (L5D1)]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– iterative improvement]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n Queens</a:t>
            </a:r>
          </a:p>
        </p:txBody>
      </p:sp>
      <p:pic>
        <p:nvPicPr>
          <p:cNvPr id="5" name="Iterative Improvemen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3665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Iterative Improvement – Coloring</a:t>
            </a:r>
          </a:p>
        </p:txBody>
      </p:sp>
      <p:pic>
        <p:nvPicPr>
          <p:cNvPr id="3" name="Iterative Improvement -- colo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5319" y="1143000"/>
            <a:ext cx="8361362" cy="52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Performance of Min-Conflicts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3315" name="Picture 3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3316" name="Picture 4" descr="C:\Users\Dan\Dropbox\Office\CS 188\Ketrina Art\CSPs 2\MinConflict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Summary: CSPs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3985" y="1334365"/>
            <a:ext cx="8836433" cy="5522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Reminder: CSPs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715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Explicit (provide a list of the legal </a:t>
            </a:r>
            <a:r>
              <a:rPr lang="en-US" sz="2000" dirty="0" err="1"/>
              <a:t>tuples</a:t>
            </a:r>
            <a:r>
              <a:rPr lang="en-US" sz="20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000" dirty="0"/>
              <a:t>Unary / Binary / N-</a:t>
            </a:r>
            <a:r>
              <a:rPr lang="en-US" sz="2000" dirty="0" err="1"/>
              <a:t>ary</a:t>
            </a: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lvl="2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Here: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5124" name="Group 4"/>
          <p:cNvGrpSpPr>
            <a:grpSpLocks/>
          </p:cNvGrpSpPr>
          <p:nvPr/>
        </p:nvGrpSpPr>
        <p:grpSpPr bwMode="auto">
          <a:xfrm>
            <a:off x="7086600" y="1752600"/>
            <a:ext cx="3124200" cy="1524000"/>
            <a:chOff x="3552" y="1056"/>
            <a:chExt cx="2016" cy="1056"/>
          </a:xfrm>
        </p:grpSpPr>
        <p:grpSp>
          <p:nvGrpSpPr>
            <p:cNvPr id="5138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148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9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39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146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7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140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5144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45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5141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2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43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125" name="Rectangle 17"/>
          <p:cNvSpPr>
            <a:spLocks noChangeArrowheads="1"/>
          </p:cNvSpPr>
          <p:nvPr/>
        </p:nvSpPr>
        <p:spPr bwMode="auto">
          <a:xfrm>
            <a:off x="72390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6" name="Rectangle 18"/>
          <p:cNvSpPr>
            <a:spLocks noChangeArrowheads="1"/>
          </p:cNvSpPr>
          <p:nvPr/>
        </p:nvSpPr>
        <p:spPr bwMode="auto">
          <a:xfrm>
            <a:off x="75438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7" name="Rectangle 19"/>
          <p:cNvSpPr>
            <a:spLocks noChangeArrowheads="1"/>
          </p:cNvSpPr>
          <p:nvPr/>
        </p:nvSpPr>
        <p:spPr bwMode="auto">
          <a:xfrm>
            <a:off x="78486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8" name="Rectangle 20"/>
          <p:cNvSpPr>
            <a:spLocks noChangeArrowheads="1"/>
          </p:cNvSpPr>
          <p:nvPr/>
        </p:nvSpPr>
        <p:spPr bwMode="auto">
          <a:xfrm>
            <a:off x="9220200" y="28956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29" name="Rectangle 21"/>
          <p:cNvSpPr>
            <a:spLocks noChangeArrowheads="1"/>
          </p:cNvSpPr>
          <p:nvPr/>
        </p:nvSpPr>
        <p:spPr bwMode="auto">
          <a:xfrm>
            <a:off x="9525000" y="28956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0" name="Rectangle 22"/>
          <p:cNvSpPr>
            <a:spLocks noChangeArrowheads="1"/>
          </p:cNvSpPr>
          <p:nvPr/>
        </p:nvSpPr>
        <p:spPr bwMode="auto">
          <a:xfrm>
            <a:off x="9829800" y="28956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1" name="Rectangle 23"/>
          <p:cNvSpPr>
            <a:spLocks noChangeArrowheads="1"/>
          </p:cNvSpPr>
          <p:nvPr/>
        </p:nvSpPr>
        <p:spPr bwMode="auto">
          <a:xfrm>
            <a:off x="8229600" y="19050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2" name="Rectangle 24"/>
          <p:cNvSpPr>
            <a:spLocks noChangeArrowheads="1"/>
          </p:cNvSpPr>
          <p:nvPr/>
        </p:nvSpPr>
        <p:spPr bwMode="auto">
          <a:xfrm>
            <a:off x="8534400" y="1905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133" name="Rectangle 25"/>
          <p:cNvSpPr>
            <a:spLocks noChangeArrowheads="1"/>
          </p:cNvSpPr>
          <p:nvPr/>
        </p:nvSpPr>
        <p:spPr bwMode="auto">
          <a:xfrm>
            <a:off x="8839200" y="1905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5134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5" name="Picture 2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2860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36" name="Picture 2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34400" y="3124202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7019" y="4270710"/>
            <a:ext cx="4333000" cy="20058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 (no fringe!)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 Diagram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95401"/>
            <a:ext cx="9601200" cy="5215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Quiz</a:t>
            </a:r>
          </a:p>
        </p:txBody>
      </p:sp>
      <p:pic>
        <p:nvPicPr>
          <p:cNvPr id="5" name="Picture 4" descr="hill-climb-qui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71601"/>
            <a:ext cx="5435600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91001" y="5029200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046610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Genetic Algorithms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819400" y="4191000"/>
            <a:ext cx="65532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Why does crossover make sense 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When wouldn’t it make sense?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mutation be?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a good fitness function be?</a:t>
            </a:r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2" y="1524002"/>
            <a:ext cx="7608887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Improving Backtracking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dirty="0"/>
              <a:t>Filtering: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  (MRV)</a:t>
            </a:r>
          </a:p>
          <a:p>
            <a:pPr lvl="1" eaLnBrk="1" hangingPunct="1"/>
            <a:r>
              <a:rPr lang="en-US" sz="2400" dirty="0"/>
              <a:t>In what order should its values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4802" y="1643021"/>
            <a:ext cx="3925863" cy="1884267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0022" y="3965201"/>
            <a:ext cx="3660484" cy="2051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and Beyond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8780" y="1907650"/>
            <a:ext cx="8963552" cy="3728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72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1143000" y="2286001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simultaneously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Must rerun after each assignment!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733800" y="2286000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984939" y="32766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984939" y="32766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622739" y="3276600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25000" y="47244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236661" y="2819400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828800" y="28956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752601" y="259080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245661" y="2658035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277035" y="306593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273301" y="329452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7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K-Consistency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3097" y="847378"/>
            <a:ext cx="9283545" cy="5525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>
          <a:spcBef>
            <a:spcPct val="50000"/>
          </a:spcBef>
          <a:defRPr dirty="0">
            <a:latin typeface="Calibri"/>
            <a:cs typeface="Calibri"/>
          </a:defRPr>
        </a:defPPr>
      </a:lstStyle>
    </a:sp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B179A4-0C25-4FC8-9B9E-B586C734BFF4}"/>
</file>

<file path=customXml/itemProps2.xml><?xml version="1.0" encoding="utf-8"?>
<ds:datastoreItem xmlns:ds="http://schemas.openxmlformats.org/officeDocument/2006/customXml" ds:itemID="{6D0D854D-B428-46BE-BC64-E4183F456AA9}"/>
</file>

<file path=customXml/itemProps3.xml><?xml version="1.0" encoding="utf-8"?>
<ds:datastoreItem xmlns:ds="http://schemas.openxmlformats.org/officeDocument/2006/customXml" ds:itemID="{5AF5EEF7-722F-4274-AA65-6A261D62CC8E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30535</TotalTime>
  <Words>1559</Words>
  <Application>Microsoft Office PowerPoint</Application>
  <PresentationFormat>Widescreen</PresentationFormat>
  <Paragraphs>314</Paragraphs>
  <Slides>37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Narrow</vt:lpstr>
      <vt:lpstr>Calibri</vt:lpstr>
      <vt:lpstr>Times New Roman</vt:lpstr>
      <vt:lpstr>Wingdings</vt:lpstr>
      <vt:lpstr>dan-berkeley-nlp-v1</vt:lpstr>
      <vt:lpstr>Artificial Intelligence </vt:lpstr>
      <vt:lpstr>Today and next week</vt:lpstr>
      <vt:lpstr>Reminder: CSPs</vt:lpstr>
      <vt:lpstr>Backtracking Search</vt:lpstr>
      <vt:lpstr>Improving Backtracking</vt:lpstr>
      <vt:lpstr>Arc Consistency and Beyond</vt:lpstr>
      <vt:lpstr>Arc Consistency of an Entire CSP</vt:lpstr>
      <vt:lpstr>Limitations of Arc Consistency</vt:lpstr>
      <vt:lpstr>K-Consistency</vt:lpstr>
      <vt:lpstr>K-Consistency</vt:lpstr>
      <vt:lpstr>Strong K-Consistency</vt:lpstr>
      <vt:lpstr>Structure</vt:lpstr>
      <vt:lpstr>Problem Structure</vt:lpstr>
      <vt:lpstr>Tree-Structured CSPs</vt:lpstr>
      <vt:lpstr>Tree-Structured CSPs</vt:lpstr>
      <vt:lpstr>Tree-Structured CSPs</vt:lpstr>
      <vt:lpstr>Improving Structure</vt:lpstr>
      <vt:lpstr>Nearly Tree-Structured CSPs</vt:lpstr>
      <vt:lpstr>Cutset Conditioning</vt:lpstr>
      <vt:lpstr>Cutset Quiz</vt:lpstr>
      <vt:lpstr>Tree Decomposition*</vt:lpstr>
      <vt:lpstr>Iterative Improvement</vt:lpstr>
      <vt:lpstr>Iterative Algorithms for CSPs</vt:lpstr>
      <vt:lpstr>Example: 4-Queens</vt:lpstr>
      <vt:lpstr>Video of Demo Iterative Improvement – n Queens</vt:lpstr>
      <vt:lpstr>Video of Demo Iterative Improvement – Coloring</vt:lpstr>
      <vt:lpstr>Performance of Min-Conflicts</vt:lpstr>
      <vt:lpstr>Summary: CSPs</vt:lpstr>
      <vt:lpstr>Local Search</vt:lpstr>
      <vt:lpstr>Local Search</vt:lpstr>
      <vt:lpstr>Hill Climbing</vt:lpstr>
      <vt:lpstr>Hill Climbing Diagram</vt:lpstr>
      <vt:lpstr>Hill Climbing Quiz</vt:lpstr>
      <vt:lpstr>Simulated Annealing</vt:lpstr>
      <vt:lpstr>Simulated Annealing</vt:lpstr>
      <vt:lpstr>Genetic Algorithms</vt:lpstr>
      <vt:lpstr>Example: N-Queens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2227</cp:revision>
  <cp:lastPrinted>2014-02-04T08:20:14Z</cp:lastPrinted>
  <dcterms:created xsi:type="dcterms:W3CDTF">2004-08-27T04:16:05Z</dcterms:created>
  <dcterms:modified xsi:type="dcterms:W3CDTF">2020-11-24T02:55:05Z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